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65" r:id="rId3"/>
    <p:sldId id="264" r:id="rId4"/>
    <p:sldId id="258" r:id="rId5"/>
    <p:sldId id="260" r:id="rId6"/>
    <p:sldId id="257" r:id="rId7"/>
    <p:sldId id="259" r:id="rId8"/>
    <p:sldId id="261" r:id="rId9"/>
    <p:sldId id="262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2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772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412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4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99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84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68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26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4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817DB9C7-433E-4CCD-A39A-0E7CAE9CDF6A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9FFA9488-3A37-4C6B-9960-AB2AF110715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3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recycle/how-do-i-recycle-common-recyclables#pla" TargetMode="External"/><Relationship Id="rId2" Type="http://schemas.openxmlformats.org/officeDocument/2006/relationships/hyperlink" Target="https://www.epa.gov/recycle/recycling-bas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planetaid.org/blog/recycling-rates-around-the-world" TargetMode="External"/><Relationship Id="rId5" Type="http://schemas.openxmlformats.org/officeDocument/2006/relationships/hyperlink" Target="http://www.wm.com/location/california/ventura-county/west-hills/recycle/facts.jsp" TargetMode="External"/><Relationship Id="rId4" Type="http://schemas.openxmlformats.org/officeDocument/2006/relationships/hyperlink" Target="http://www.wm.com/thinkgreen/what-can-i-recycle.js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EF9A-5AA8-470F-AA36-4F647C6A4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2500" dirty="0"/>
              <a:t>Are you trash?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ECB18-27FC-496D-A56E-77DDC9730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600" dirty="0"/>
              <a:t>Shivaani Methuku, Pooja Patel, Diep Tran and Tyler Steffen</a:t>
            </a:r>
          </a:p>
          <a:p>
            <a:r>
              <a:rPr lang="en-US" dirty="0"/>
              <a:t>Hack Arizona 2019 </a:t>
            </a:r>
          </a:p>
        </p:txBody>
      </p:sp>
    </p:spTree>
    <p:extLst>
      <p:ext uri="{BB962C8B-B14F-4D97-AF65-F5344CB8AC3E}">
        <p14:creationId xmlns:p14="http://schemas.microsoft.com/office/powerpoint/2010/main" val="420044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2"/>
    </mc:Choice>
    <mc:Fallback xmlns="">
      <p:transition spd="slow" advTm="1060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529D7A-D151-45AC-93E6-0B976C3CF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19" y="244813"/>
            <a:ext cx="4206667" cy="645406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1C0F14-C08C-4386-BDF9-0694410A5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96" y="244813"/>
            <a:ext cx="4010585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5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8"/>
    </mc:Choice>
    <mc:Fallback xmlns="">
      <p:transition spd="slow" advTm="1534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0BE8-E7F3-48A5-8823-603DA410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48" y="290161"/>
            <a:ext cx="8296654" cy="1263431"/>
          </a:xfrm>
        </p:spPr>
        <p:txBody>
          <a:bodyPr/>
          <a:lstStyle/>
          <a:p>
            <a:pPr algn="l"/>
            <a:r>
              <a:rPr lang="en-US" dirty="0"/>
              <a:t>Resources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50786-BAA9-4881-B224-FDFCDD115FF4}"/>
              </a:ext>
            </a:extLst>
          </p:cNvPr>
          <p:cNvSpPr txBox="1"/>
          <p:nvPr/>
        </p:nvSpPr>
        <p:spPr>
          <a:xfrm>
            <a:off x="367448" y="1553592"/>
            <a:ext cx="9800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https://www.epa.gov/recycle/recycling-basics</a:t>
            </a:r>
            <a:endParaRPr lang="en-US" sz="2400" u="sng" dirty="0">
              <a:solidFill>
                <a:schemeClr val="accent1"/>
              </a:solidFill>
            </a:endParaRPr>
          </a:p>
          <a:p>
            <a:r>
              <a:rPr lang="en-US" sz="2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https://www.epa.gov/recycle/how-do-i-recycle-common-recyclables#pla</a:t>
            </a:r>
            <a:endParaRPr lang="en-US" sz="2400" u="sng" dirty="0">
              <a:solidFill>
                <a:schemeClr val="accent1"/>
              </a:solidFill>
            </a:endParaRPr>
          </a:p>
          <a:p>
            <a:r>
              <a:rPr lang="en-US" sz="2400" u="sng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http://www.wm.com/thinkgreen/what-can-i-recycle.jsp</a:t>
            </a:r>
            <a:endParaRPr lang="en-US" sz="2400" u="sng" dirty="0">
              <a:solidFill>
                <a:schemeClr val="accent1"/>
              </a:solidFill>
            </a:endParaRPr>
          </a:p>
          <a:p>
            <a:r>
              <a:rPr lang="en-US" sz="2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http://www.wm.com/location/california/ventura-county/west-hills/recycle/facts.jsp</a:t>
            </a:r>
            <a:endParaRPr lang="en-US" sz="2400" u="sng" dirty="0">
              <a:solidFill>
                <a:schemeClr val="accent1"/>
              </a:solidFill>
            </a:endParaRPr>
          </a:p>
          <a:p>
            <a:r>
              <a:rPr lang="en-US" sz="2400" u="sng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http://www.planetaid.org/blog/recycling-rates-around-the-world</a:t>
            </a:r>
            <a:endParaRPr lang="en-US" sz="24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37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4"/>
    </mc:Choice>
    <mc:Fallback xmlns="">
      <p:transition spd="slow" advTm="627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AB75-03B0-4850-8983-AE506034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00" dirty="0"/>
              <a:t>Landfill gas is approximately 50% methane and 50% carbon dioxide, both are potent greenhouse gases</a:t>
            </a:r>
          </a:p>
        </p:txBody>
      </p:sp>
      <p:pic>
        <p:nvPicPr>
          <p:cNvPr id="7170" name="Picture 2" descr="Image result for landfills">
            <a:extLst>
              <a:ext uri="{FF2B5EF4-FFF2-40B4-BE49-F238E27FC236}">
                <a16:creationId xmlns:a16="http://schemas.microsoft.com/office/drawing/2014/main" id="{4DED155B-D359-49E2-8187-F18BBC96B7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29" y="1217538"/>
            <a:ext cx="5897230" cy="44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3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39"/>
    </mc:Choice>
    <mc:Fallback xmlns="">
      <p:transition spd="slow" advTm="161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3059-49C2-495D-B4AC-F507DA60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Los Angeles, California</a:t>
            </a:r>
          </a:p>
        </p:txBody>
      </p:sp>
      <p:pic>
        <p:nvPicPr>
          <p:cNvPr id="6148" name="Picture 4" descr="Image result for landfills in california">
            <a:extLst>
              <a:ext uri="{FF2B5EF4-FFF2-40B4-BE49-F238E27FC236}">
                <a16:creationId xmlns:a16="http://schemas.microsoft.com/office/drawing/2014/main" id="{347507CD-96C2-4C9D-98E6-52A364ECA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29019"/>
            <a:ext cx="62484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09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04"/>
    </mc:Choice>
    <mc:Fallback xmlns="">
      <p:transition spd="slow" advTm="1590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C00E-B996-49B9-B226-06110D42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936" y="98038"/>
            <a:ext cx="9891204" cy="1828415"/>
          </a:xfrm>
        </p:spPr>
        <p:txBody>
          <a:bodyPr>
            <a:noAutofit/>
          </a:bodyPr>
          <a:lstStyle/>
          <a:p>
            <a:r>
              <a:rPr lang="en-US" sz="4200" dirty="0"/>
              <a:t>On average, Americans only recycle about </a:t>
            </a:r>
            <a:r>
              <a:rPr lang="en-US" sz="4200" b="1" dirty="0"/>
              <a:t>34% </a:t>
            </a:r>
            <a:r>
              <a:rPr lang="en-US" sz="4200" dirty="0"/>
              <a:t>of the waste they create.</a:t>
            </a:r>
          </a:p>
        </p:txBody>
      </p:sp>
      <p:pic>
        <p:nvPicPr>
          <p:cNvPr id="8194" name="Picture 2" descr="recycling rates around the world">
            <a:extLst>
              <a:ext uri="{FF2B5EF4-FFF2-40B4-BE49-F238E27FC236}">
                <a16:creationId xmlns:a16="http://schemas.microsoft.com/office/drawing/2014/main" id="{B68310F0-A5F0-4C54-AF36-8DEFE0E6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0" y="1531306"/>
            <a:ext cx="8703825" cy="511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5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3"/>
    </mc:Choice>
    <mc:Fallback xmlns="">
      <p:transition spd="slow" advTm="211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8CDE-BED7-4E4E-8138-E9F5D1F71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285336"/>
            <a:ext cx="9809988" cy="1235923"/>
          </a:xfrm>
        </p:spPr>
        <p:txBody>
          <a:bodyPr>
            <a:normAutofit fontScale="90000"/>
          </a:bodyPr>
          <a:lstStyle/>
          <a:p>
            <a:r>
              <a:rPr lang="en-US" sz="7300" dirty="0"/>
              <a:t>Recycling one ton of aluminum: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A554F-E902-427C-881A-36605DBE194D}"/>
              </a:ext>
            </a:extLst>
          </p:cNvPr>
          <p:cNvSpPr txBox="1"/>
          <p:nvPr/>
        </p:nvSpPr>
        <p:spPr>
          <a:xfrm>
            <a:off x="1399631" y="3151573"/>
            <a:ext cx="59510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2"/>
                </a:solidFill>
              </a:rPr>
              <a:t>Saves 14,000 kWh of energy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2"/>
                </a:solidFill>
              </a:rPr>
              <a:t>Saves 1,662 gallons of oil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2"/>
                </a:solidFill>
              </a:rPr>
              <a:t>Saves 237.6 million Btu’s of energy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Saves 10 cubic yards of landfill space </a:t>
            </a:r>
          </a:p>
        </p:txBody>
      </p:sp>
    </p:spTree>
    <p:extLst>
      <p:ext uri="{BB962C8B-B14F-4D97-AF65-F5344CB8AC3E}">
        <p14:creationId xmlns:p14="http://schemas.microsoft.com/office/powerpoint/2010/main" val="275222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16"/>
    </mc:Choice>
    <mc:Fallback xmlns="">
      <p:transition spd="slow" advTm="156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5823-6E90-4FBF-A5D8-51306A4F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5290"/>
            <a:ext cx="3833906" cy="4952492"/>
          </a:xfrm>
        </p:spPr>
        <p:txBody>
          <a:bodyPr>
            <a:normAutofit fontScale="90000"/>
          </a:bodyPr>
          <a:lstStyle/>
          <a:p>
            <a:r>
              <a:rPr lang="en-US" dirty="0"/>
              <a:t>Recycling just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plastic bottles </a:t>
            </a:r>
            <a:r>
              <a:rPr lang="en-US" dirty="0"/>
              <a:t>saves enough energy to power a laptop for more than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hours</a:t>
            </a:r>
          </a:p>
        </p:txBody>
      </p:sp>
      <p:pic>
        <p:nvPicPr>
          <p:cNvPr id="1026" name="Picture 2" descr="Image result for recycling plastic bottles">
            <a:extLst>
              <a:ext uri="{FF2B5EF4-FFF2-40B4-BE49-F238E27FC236}">
                <a16:creationId xmlns:a16="http://schemas.microsoft.com/office/drawing/2014/main" id="{9040B881-BB8B-490B-B416-FA9F837991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73495"/>
            <a:ext cx="6248400" cy="324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24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78"/>
    </mc:Choice>
    <mc:Fallback xmlns="">
      <p:transition spd="slow" advTm="1597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ECDB-FA98-4039-9BCD-5B7F365B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/>
              <a:t>Make sure it’s clean!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2D335-31E2-4B42-96D8-73D540019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Does that plastic lunch container still have yesterday's pizza in it? Don't recycle it until it's clean!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One dirty product, or one with food waste still in it, can contaminate an entire bale, containing thousands of pounds of collected plastics.</a:t>
            </a:r>
          </a:p>
          <a:p>
            <a:pPr marL="0" indent="0">
              <a:buNone/>
            </a:pPr>
            <a:r>
              <a:rPr lang="en-US" sz="2800" dirty="0"/>
              <a:t>This can cause thousands of recyclable items to go to a landfill instead of being recycled.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Cleanliness is essential.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1000" dirty="0">
                <a:solidFill>
                  <a:schemeClr val="accent1"/>
                </a:solidFill>
              </a:rPr>
              <a:t>(</a:t>
            </a:r>
            <a:r>
              <a:rPr lang="en-US" sz="1000" i="1" dirty="0">
                <a:solidFill>
                  <a:schemeClr val="accent1"/>
                </a:solidFill>
              </a:rPr>
              <a:t>Waste Management</a:t>
            </a:r>
            <a:r>
              <a:rPr lang="en-US" sz="1000" dirty="0">
                <a:solidFill>
                  <a:schemeClr val="accent1"/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2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7"/>
    </mc:Choice>
    <mc:Fallback xmlns="">
      <p:transition spd="slow" advTm="210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8B23-2AC3-4CEA-A9F8-67A6DE456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8827445" cy="4268965"/>
          </a:xfrm>
        </p:spPr>
        <p:txBody>
          <a:bodyPr/>
          <a:lstStyle/>
          <a:p>
            <a:r>
              <a:rPr lang="en-US" dirty="0"/>
              <a:t>Common Recyclables</a:t>
            </a:r>
          </a:p>
        </p:txBody>
      </p:sp>
      <p:pic>
        <p:nvPicPr>
          <p:cNvPr id="3074" name="Picture 2" descr="Image result for aluminum can">
            <a:extLst>
              <a:ext uri="{FF2B5EF4-FFF2-40B4-BE49-F238E27FC236}">
                <a16:creationId xmlns:a16="http://schemas.microsoft.com/office/drawing/2014/main" id="{58E2D132-D893-4704-880B-1EEFC82FF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71" y="3342982"/>
            <a:ext cx="15240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luminum foil">
            <a:extLst>
              <a:ext uri="{FF2B5EF4-FFF2-40B4-BE49-F238E27FC236}">
                <a16:creationId xmlns:a16="http://schemas.microsoft.com/office/drawing/2014/main" id="{6B8D9571-A426-4654-8BC9-FF6373D9D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595" y="4363627"/>
            <a:ext cx="3512132" cy="234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office paper">
            <a:extLst>
              <a:ext uri="{FF2B5EF4-FFF2-40B4-BE49-F238E27FC236}">
                <a16:creationId xmlns:a16="http://schemas.microsoft.com/office/drawing/2014/main" id="{DB4BBCAE-3235-47C0-B627-A37F6E7C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584" y="3151572"/>
            <a:ext cx="3109924" cy="20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milk jug">
            <a:extLst>
              <a:ext uri="{FF2B5EF4-FFF2-40B4-BE49-F238E27FC236}">
                <a16:creationId xmlns:a16="http://schemas.microsoft.com/office/drawing/2014/main" id="{A045AC01-C603-4AE1-994C-47B8972B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78" y="4030855"/>
            <a:ext cx="2762805" cy="276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8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9"/>
    </mc:Choice>
    <mc:Fallback xmlns="">
      <p:transition spd="slow" advTm="1627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2970F-7EC9-4425-84AC-81E84CA2E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10310015" cy="4268965"/>
          </a:xfrm>
        </p:spPr>
        <p:txBody>
          <a:bodyPr/>
          <a:lstStyle/>
          <a:p>
            <a:r>
              <a:rPr lang="en-US" dirty="0"/>
              <a:t>Things you can’t recycle</a:t>
            </a:r>
          </a:p>
        </p:txBody>
      </p:sp>
      <p:pic>
        <p:nvPicPr>
          <p:cNvPr id="4098" name="Picture 2" descr="Image result for plastic grocery bag">
            <a:extLst>
              <a:ext uri="{FF2B5EF4-FFF2-40B4-BE49-F238E27FC236}">
                <a16:creationId xmlns:a16="http://schemas.microsoft.com/office/drawing/2014/main" id="{2637C04F-9866-45D6-8E9A-7576932C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191" y="2445449"/>
            <a:ext cx="2911746" cy="415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lastic straw">
            <a:extLst>
              <a:ext uri="{FF2B5EF4-FFF2-40B4-BE49-F238E27FC236}">
                <a16:creationId xmlns:a16="http://schemas.microsoft.com/office/drawing/2014/main" id="{0549AE8D-D073-4B59-9766-1F3E692C0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511" y="3965027"/>
            <a:ext cx="3948344" cy="263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apple core">
            <a:extLst>
              <a:ext uri="{FF2B5EF4-FFF2-40B4-BE49-F238E27FC236}">
                <a16:creationId xmlns:a16="http://schemas.microsoft.com/office/drawing/2014/main" id="{3294BDD9-8E6E-46B4-85D8-2B8DD357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12" y="3277775"/>
            <a:ext cx="3219589" cy="33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41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76"/>
    </mc:Choice>
    <mc:Fallback xmlns="">
      <p:transition spd="slow" advTm="15476"/>
    </mc:Fallback>
  </mc:AlternateContent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B2135"/>
      </a:dk2>
      <a:lt2>
        <a:srgbClr val="F4EFDF"/>
      </a:lt2>
      <a:accent1>
        <a:srgbClr val="33A485"/>
      </a:accent1>
      <a:accent2>
        <a:srgbClr val="EC6E39"/>
      </a:accent2>
      <a:accent3>
        <a:srgbClr val="D5A52C"/>
      </a:accent3>
      <a:accent4>
        <a:srgbClr val="909081"/>
      </a:accent4>
      <a:accent5>
        <a:srgbClr val="3BA1C1"/>
      </a:accent5>
      <a:accent6>
        <a:srgbClr val="916A8C"/>
      </a:accent6>
      <a:hlink>
        <a:srgbClr val="3BA1C1"/>
      </a:hlink>
      <a:folHlink>
        <a:srgbClr val="916A8C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0A845BBA-79DB-48B1-B20E-7DB1D922483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1124</TotalTime>
  <Words>249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Schoolbook</vt:lpstr>
      <vt:lpstr>Corbel</vt:lpstr>
      <vt:lpstr>Courier New</vt:lpstr>
      <vt:lpstr>Headlines</vt:lpstr>
      <vt:lpstr>Are you trash? </vt:lpstr>
      <vt:lpstr>Landfill gas is approximately 50% methane and 50% carbon dioxide, both are potent greenhouse gases</vt:lpstr>
      <vt:lpstr>  Los Angeles, California</vt:lpstr>
      <vt:lpstr>On average, Americans only recycle about 34% of the waste they create.</vt:lpstr>
      <vt:lpstr>Recycling one ton of aluminum: </vt:lpstr>
      <vt:lpstr>Recycling just 10 plastic bottles saves enough energy to power a laptop for more than 25 hours</vt:lpstr>
      <vt:lpstr>Make sure it’s clean!</vt:lpstr>
      <vt:lpstr>Common Recyclables</vt:lpstr>
      <vt:lpstr>Things you can’t recycle</vt:lpstr>
      <vt:lpstr>PowerPoint Presentation</vt:lpstr>
      <vt:lpstr>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Name</dc:title>
  <dc:creator>Tyler Steffen</dc:creator>
  <cp:lastModifiedBy>Tyler Steffen</cp:lastModifiedBy>
  <cp:revision>26</cp:revision>
  <dcterms:created xsi:type="dcterms:W3CDTF">2019-01-19T21:19:35Z</dcterms:created>
  <dcterms:modified xsi:type="dcterms:W3CDTF">2019-01-20T16:26:17Z</dcterms:modified>
</cp:coreProperties>
</file>